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image" Target="../media/image53.png"/><Relationship Id="rId5"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UNECE World Forum for Harmonization of Vehicle Regulations (WP.29)</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Commission Directorate-General for Mobility and Transport (DG MOVE)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 (ITF)</a:t>
                      </a:r>
                    </a:p>
                  </a:txBody>
                  <a:tcPr marL="9525" marR="9525" marT="9525" marB="0" anchor="ctr"/>
                </a:tc>
                <a:tc>
                  <a:txBody>
                    <a:bodyPr/>
                    <a:lstStyle/>
                    <a:p>
                      <a:pPr marL="91440" algn="l" fontAlgn="b"/>
                      <a:r>
                        <a:rPr lang="en-US" sz="1100" kern="1200" dirty="0">
                          <a:solidFill>
                            <a:schemeClr val="dk1"/>
                          </a:solidFill>
                          <a:latin typeface="+mn-lt"/>
                          <a:ea typeface="+mn-ea"/>
                          <a:cs typeface="+mn-cs"/>
                        </a:rPr>
                        <a:t>Autonomous Robots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122 Million in 2024, and is expected to reach USD 11 Million by 2032. The market shows a steady CAGR of 12% from 2025 to 2032. Executive summary: The global robotaxi market is driven by advances in AI and sensor stacks, electrification, growing urban ride‑hailing demand, and evolving regulatory support for commercial trials. Key trends include geofenced, shared electric fleets, robo‑taxi‑as‑a‑service, strategic OEM–tech partnerships, and consolidation as firms scale operations. Major players — Waymo, Cruise, Baidu, Pony.ai, AutoX, Motional, Aurora, Mobileye and leading OEMs — compete on safety validation, fleet economics and compliance. Outlook: phased regional rollouts, expanded coverage, improving unit economics and rising public acceptance will shape the transition from pilots to mainstream urban mobility.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and Policy Support: Clear, adaptive regulatory frameworks and supportive public policy are critical enablers for scaling robotaxi services globally. Governments that establish safety standards, testing protocols, liability rules, and streamlined permitting reduce uncertainty for operators and manufacturers, accelerating investment and deployment. Public-private partnerships and pilot zones help validate technologies while protecting consumers, enabling iterative policy development informed by real-world data. Insurance frameworks and interoperable roadway rules across jurisdictions lower operational complexity for multi-city fleets. Moreover, targeted incentives - such as subsidies for electrification, infrastructure funding, and workforce reskilling programs - can catalyze market entry and adoption, bridging the gap between demonstration projects and commercial viability.
Technological Maturity and Infrastructure Readiness: Advances in autonomous driving algorithms, sensor hardware (lidar, radar, cameras), high-definition mapping, edge computing, and 5G/vehicular connectivity are fundamental enablers for viable robotaxi services. Improvements in perception accuracy, redundancy, and real-time decision-making raise safety and reliability to levels acceptable for mass deployment. Simultaneously, urban infrastructure - including smart traffic management, dedicated lanes, curbside pickup/drop-off systems, and charging networks for electric fleets - reduces operational friction and cost. Data-sharing platforms and standardized interfaces across OEMs, fleet operators, and cities accelerate ecosystem integration. Together, scalable, cost-effective technology stacks and supportive physical and digital infrastructure lower total cost of ownership and enable profitable, high-utilization robotaxi operations.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Reliability of autonomous driving systems drives robotaxi adoption because public trust depends on consistent safe performance. Leading developers emphasize sensor redundancy and software validation to achieve predictable behavior in complex urban environments. For example, Waymo uses a lidar-first architecture combined with high-definition mapping and simulation to handle challenging intersections and pedestrian interactions, while Cruise integrates diverse sensor modalities and extensive road testing to refine urban maneuvers. Zoox pursues a purpose-built vehicle design that incorporates bidirectional driving and optimized sensor placement to reduce blind spots and simplify motion planning. In China, Baidu’s Apollo program collaborates with local automakers and city authorities to adapt perception stacks to varied traffic behaviors and signage. These real-world deployments demonstrate that reliability results from multi-layered strategies: hardware diversity, algorithmic fallbacks, continuous fleet learning, and regulatory-driven safety protocols. When systems can explain their decisions and recover gracefully from anomalies, regulators and riders become more comfortable with shared autonomous mobility. Therefore, investments in rigorous validation frameworks, transparent incident reporting, and interoperable safety standards directly influence operator ability to scale services across cities with differing weather, road rules, and human driving cultures. Coordinated public demonstrations and independent safety audits further accelerate acceptance among municipal planners and commuters and insurers.
Regulatory and municipal frameworks are decisive in shaping where robotaxi services move from pilots to everyday mobility options. Cities and state agencies set testing protocols, liability expectations, and data-sharing rules that influence operator decisions on where to deploy. For instance, some municipalities have granted program permits enabling commercial operations after operators completed staged safety assessments, while others insisted on supervised testing corridors and safety drivers as preconditions. Regulators also mandate incident reporting and compliance demonstrations to verify operator safety cases and build public accountability. Public-private partnerships have proven effective: operators collaborate with transit authorities to integrate robotaxis into first-mile last-mile networks and to coordinate curb management and dedicated pick-up zones. In China, ecosystem collaboration between technology firms and local governments streamlined permitting for urban pilot zones, supporting iterative testing in complex traffic conditions. In contrast, cities with fragmented permitting processes or unclear liability frameworks slow adoption by increasing legal and operational uncertainty. Consequently, harmonized standards, interoperable certification processes, and transparent enforcement mechanisms reduce friction for scaling services. Policymaker clarity on insurance, data privacy, and operational boundaries is therefore a top driver affecting the pace and geography of robotaxi rollouts worldwide. Engagement with community stakeholders also shapes local acceptance and access.
Operational scale and public trust hinge on demonstrable safety performance and transparent learning from real-world experience. Fleet operators that can show continuous improvement through aggregated incident analysis and over-the-air software updates tend to earn broader municipal and rider confidence. For example, Waymo publicly emphasizes its simulation-driven training and subscription-style service interactions to refine urban edge cases, and Cruise has highlighted iterative policy compliance dialogues with city regulators to adjust operating practices. High-profile investigations into past autonomous vehicle crashes underscore the need for open post-incident review and independent audits; such inquiries have prompted industry-wide enhancements to sensor calibration, human-machine interface design, and emergency response protocols. Manufacturers and operators are therefore investing in robust data governance, anonymized event sharing, and standardized reporting to accelerate collective learning across stakeholders. Insurers and fleet managers increasingly demand verifiable safety cases before underwriting services, encouraging operators to demonstrate fault-tolerant architectures and explainable decision frameworks. When riders perceive a clear chain of accountability and see consistent service safety, adoption grows beyond early adopters to mainstream commuters. Consequently, transparent performance metrics, collaborative safety ecosystems, and visible operational resilience are pivotal to translating technological reliability into sustainable global robotaxi deployment. Public education campaigns and demonstrable emergency procedures reinforce confidence.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Widespread Autonomous System Reliability and Safety Assurance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ambiguity across jurisdictions creates inconsistent operating conditions for robotaxi developers and fleet operators. Cities and national regulators vary in licensing requirements, safety validation expectations, and data sharing mandates, leading firms to navigate a patchwork of rules rather than a unified framework. For example, a prominent developer obtained permits to test in certain metropolitan areas but faced stricter scrutiny and operational limitations in another regulatory environment, complicating rollout plans. Local liability standards further complicate decisions about driverless operation, with some authorities insisting on remote or onboard safety supervision while others explore fully autonomous authorization. Insurers, responding to undefined legal precedents, often require bespoke coverage arrangements and cautious underwriting terms, raising operational uncertainty. Additionally, public agencies emphasize data privacy and cybersecurity concerns, demanding extensive reporting and control over collected sensor information, which can conflict with proprietary system development. These divergent expectations slow deployment, increase compliance costs, and force companies to prioritize selective markets where regulatory pathways are clearer. The result is delayed service expansion and uneven access to robotaxi benefits across cities and regions. Stakeholders including municipal planners, consumer groups, and technology providers must therefore engage in iterative rulemaking to balance safety, innovation, access, and long term public trust across jurisdictions.
Technical limitations remain a central challenge for robotaxi operators as autonomous systems struggle with rare and unpredictable driving situations known as edge cases. Adverse weather, complex urban construction, temporary signage, and atypical human behavior can confound perception stacks and decision algorithms, forcing fallback behaviors that reduce service reliability. Leading developers invest heavily in high fidelity sensors and detailed mapping to mitigate such scenarios, yet even advanced fleets have experienced service suspensions when operational assumptions failed to hold in dynamic street environments. For example, operators have reported difficulties navigating dense downtown settings with cyclists weaving through lanes and improvised traffic controls, necessitating conservative speed and routing strategies that impact user experience. Continuous software refinement, extensive scenario simulation, and shared incident learning are necessary but time consuming and resource intensive. Furthermore, the computational infrastructure required for real time sensor processing and redundant safety systems drives vehicle design trade offs and maintenance complexity. Cybersecurity is an additional concern, with adversarial attacks or data poisoning posing risks to perception models and fleet management. Together, these technical barriers increase operational risk and slow the timeline for reliable, ubiquitous robotaxi services in diverse urban landscapes. Collaboration with cities and sharing best practices can help more quickly.
Public acceptance and trust pose a significant restraint on robotaxi adoption, as rider comfort and community perceptions shape political and regulatory support. High profile operational incidents have provoked media scrutiny and local pushback, causing some services to pause operations and prompting regulators to demand stricter oversight. Community concerns extend beyond safety to include job displacement for professional drivers, equitable access for underserved neighborhoods, and the visual and sensory impacts of high tech fleets in public spaces. In response, operators have deployed outreach programs, rider education initiatives, and partnerships with local transit agencies to demonstrate benefits and coexistence strategies. Pilot programs in several cities have yielded mixed community feedback: enthusiastic early adopters praise convenience and accessibility improvements, while skeptical residents emphasize the need for transparent reporting and independent safety verification. Persistent mistrust can depress ridership and delay investment in broader rollouts, reinforcing a cycle of limited exposure and slow acceptance. Building trust requires not only demonstrable safety performance but also inclusive planning, responsive incident investigation, and clear commitments to workforce transition programs that address socioeconomic impacts across affected communities. Engaging labor representatives, civil society groups, and independent auditors early can help shape fair policies and foster long term public confidence broadly.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Uncertainty and Complex Liability Frameworks Hamper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59735661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Building 1, Yard 6, North Ring Road, Tangjialing, Haidian District, 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19,113</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USD 28.77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3140621164"/>
              </p:ext>
            </p:extLst>
          </p:nvPr>
        </p:nvGraphicFramePr>
        <p:xfrm>
          <a:off x="927100" y="934935"/>
          <a:ext cx="4000498" cy="2494066"/>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5183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30282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2012</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26876">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Building 1, Yard 6, North Ring Road, Tangjialing, Haidian District, Beijing, China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26876">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31900">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USD 28.77 billion</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19,113</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https://web.didiglobal.com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Beijing-based DiDi is China’s leading mobility platform and an active contender in the global robotaxi race. Its autonomous driving unit, founded in 2016 and later spun out as a wholly owned subsidiary, operates paid pilot services in Guangzhou and trials in Shanghai and Beijing, with fully driverless testing initiated in 2024. DiDi leverages massive ride-hailing datasets, high‑definition mapping, and a layered safety architecture combining onboard perception with remote assistance. In 2024 it advanced a production joint venture with GAC Aion (Andi) to build purpose‑built L4 robotaxis, targeting scaled deployment from 2025. The broader company generated USD 28.77 billion in 2024 revenue and employed 19,113 people, with operations spanning Latin America and Asia‑Pacific. Publicly traded over-the-counter (DIDIY), DiDi positions robotaxis to complement human-driven fleets, focusing on dense urban corridors to improve safety, reduce per‑mile costs, and expand equitable access to mobility.</a:t>
            </a:r>
          </a:p>
        </p:txBody>
      </p:sp>
      <p:sp>
        <p:nvSpPr>
          <p:cNvPr id="13" name="Rectangle 12">
            <a:extLst>
              <a:ext uri="{FF2B5EF4-FFF2-40B4-BE49-F238E27FC236}">
                <a16:creationId xmlns:a16="http://schemas.microsoft.com/office/drawing/2014/main" id="{80A468B9-76F6-42FE-9D53-0A84DB01F218}"/>
              </a:ext>
            </a:extLst>
          </p:cNvPr>
          <p:cNvSpPr/>
          <p:nvPr/>
        </p:nvSpPr>
        <p:spPr>
          <a:xfrm>
            <a:off x="5078895" y="934935"/>
            <a:ext cx="6897755" cy="336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Poppins"/>
                <a:ea typeface="+mn-ea"/>
                <a:cs typeface="+mn-cs"/>
              </a:rPr>
              <a:t>OVERVIEW</a:t>
            </a:r>
          </a:p>
        </p:txBody>
      </p:sp>
      <p:graphicFrame>
        <p:nvGraphicFramePr>
          <p:cNvPr id="16" name="Table 3">
            <a:extLst>
              <a:ext uri="{FF2B5EF4-FFF2-40B4-BE49-F238E27FC236}">
                <a16:creationId xmlns:a16="http://schemas.microsoft.com/office/drawing/2014/main" id="{183C2F33-7454-43A3-B8AA-B8084B7CFD21}"/>
              </a:ext>
            </a:extLst>
          </p:cNvPr>
          <p:cNvGraphicFramePr>
            <a:graphicFrameLocks noGrp="1"/>
          </p:cNvGraphicFramePr>
          <p:nvPr>
            <p:extLst>
              <p:ext uri="{D42A27DB-BD31-4B8C-83A1-F6EECF244321}">
                <p14:modId xmlns:p14="http://schemas.microsoft.com/office/powerpoint/2010/main" val="1498561986"/>
              </p:ext>
            </p:extLst>
          </p:nvPr>
        </p:nvGraphicFramePr>
        <p:xfrm>
          <a:off x="838197" y="4426362"/>
          <a:ext cx="10931661" cy="1638887"/>
        </p:xfrm>
        <a:graphic>
          <a:graphicData uri="http://schemas.openxmlformats.org/drawingml/2006/table">
            <a:tbl>
              <a:tblPr firstRow="1" bandRow="1">
                <a:tableStyleId>{5C22544A-7EE6-4342-B048-85BDC9FD1C3A}</a:tableStyleId>
              </a:tblPr>
              <a:tblGrid>
                <a:gridCol w="3530603">
                  <a:extLst>
                    <a:ext uri="{9D8B030D-6E8A-4147-A177-3AD203B41FA5}">
                      <a16:colId xmlns:a16="http://schemas.microsoft.com/office/drawing/2014/main" val="20000"/>
                    </a:ext>
                  </a:extLst>
                </a:gridCol>
                <a:gridCol w="7401058">
                  <a:extLst>
                    <a:ext uri="{9D8B030D-6E8A-4147-A177-3AD203B41FA5}">
                      <a16:colId xmlns:a16="http://schemas.microsoft.com/office/drawing/2014/main" val="20001"/>
                    </a:ext>
                  </a:extLst>
                </a:gridCol>
              </a:tblGrid>
              <a:tr h="380721">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80000" algn="ct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DESCRIPTION</a:t>
                      </a:r>
                      <a:endParaRPr lang="en-IN" sz="1100" dirty="0">
                        <a:solidFill>
                          <a:sysClr val="windowText" lastClr="000000"/>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258166">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cap="none" spc="0" normalizeH="0" baseline="0" dirty="0">
                          <a:ln>
                            <a:noFill/>
                          </a:ln>
                          <a:solidFill>
                            <a:schemeClr val="tx1"/>
                          </a:solidFill>
                          <a:effectLst/>
                          <a:uFillTx/>
                          <a:latin typeface="+mj-lt"/>
                          <a:ea typeface="Cambria" panose="02040503050406030204" pitchFamily="18" charset="0"/>
                          <a:cs typeface="Poppins" panose="00000500000000000000" pitchFamily="2" charset="0"/>
                          <a:sym typeface="Poppins Bold"/>
                        </a:rPr>
                        <a:t>{{</a:t>
                      </a:r>
                      <a:r>
                        <a:rPr lang="en-US" sz="1000" b="0" kern="1200" dirty="0">
                          <a:solidFill>
                            <a:schemeClr val="dk1"/>
                          </a:solidFill>
                          <a:effectLst/>
                          <a:latin typeface="+mj-lt"/>
                          <a:ea typeface="+mn-ea"/>
                          <a:cs typeface="+mn-cs"/>
                        </a:rPr>
                        <a:t>product}}</a:t>
                      </a:r>
                    </a:p>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IN" sz="1050" kern="1200" dirty="0">
                        <a:solidFill>
                          <a:srgbClr val="000000"/>
                        </a:solidFill>
                        <a:latin typeface="+mn-lt"/>
                        <a:ea typeface="Cambria" panose="02040503050406030204" pitchFamily="18" charset="0"/>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8F199FB5-9142-49B0-AFA4-D728EE602EE8}"/>
              </a:ext>
            </a:extLst>
          </p:cNvPr>
          <p:cNvSpPr/>
          <p:nvPr/>
        </p:nvSpPr>
        <p:spPr>
          <a:xfrm>
            <a:off x="828866" y="4085203"/>
            <a:ext cx="10931661" cy="336474"/>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8" name="Company Overview">
            <a:extLst>
              <a:ext uri="{FF2B5EF4-FFF2-40B4-BE49-F238E27FC236}">
                <a16:creationId xmlns:a16="http://schemas.microsoft.com/office/drawing/2014/main" id="{2F1B2528-7140-43FE-95EF-3397D47E6A83}"/>
              </a:ext>
            </a:extLst>
          </p:cNvPr>
          <p:cNvSpPr txBox="1"/>
          <p:nvPr/>
        </p:nvSpPr>
        <p:spPr>
          <a:xfrm>
            <a:off x="4983769" y="4111580"/>
            <a:ext cx="2320878"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 BENCHMARKING</a:t>
            </a:r>
          </a:p>
        </p:txBody>
      </p:sp>
      <p:sp>
        <p:nvSpPr>
          <p:cNvPr id="5" name="TextBox 4">
            <a:extLst>
              <a:ext uri="{FF2B5EF4-FFF2-40B4-BE49-F238E27FC236}">
                <a16:creationId xmlns:a16="http://schemas.microsoft.com/office/drawing/2014/main" id="{8DABD807-18CA-4616-B439-3526613474CF}"/>
              </a:ext>
            </a:extLst>
          </p:cNvPr>
          <p:cNvSpPr txBox="1"/>
          <p:nvPr/>
        </p:nvSpPr>
        <p:spPr>
          <a:xfrm>
            <a:off x="4429125" y="4914900"/>
            <a:ext cx="7331402" cy="430887"/>
          </a:xfrm>
          <a:prstGeom prst="rect">
            <a:avLst/>
          </a:prstGeom>
          <a:noFill/>
        </p:spPr>
        <p:txBody>
          <a:bodyPr wrap="square" rtlCol="0">
            <a:spAutoFit/>
          </a:bodyPr>
          <a:lstStyle/>
          <a:p>
            <a:r>
              <a:rPr lang="en-US" sz="1100" b="0" kern="1200" dirty="0">
                <a:solidFill>
                  <a:schemeClr val="dk1"/>
                </a:solidFill>
                <a:effectLst/>
                <a:latin typeface="+mn-lt"/>
                <a:ea typeface="+mn-ea"/>
                <a:cs typeface="+mn-cs"/>
              </a:rPr>
              <a:t>DiDi Robotaxi is DiDi’s Level 4 autonomous ride-hailing service integrated into the main DiDi app. The service deploys EVs equipped with multi-lidar, camera, and radar perception, HD maps, and remote assistance for edge cases. After paid demonstration operations in Guangzhou and pilots in Shanghai and Beijing, DiDi is preparing mass-produced robotaxis through its GAC Aion joint venture to scale service across high-demand urban corridors.</a:t>
            </a:r>
          </a:p>
          <a:p>
            <a:endParaRPr lang="en-US" sz="1100" dirty="0"/>
          </a:p>
        </p:txBody>
      </p:sp>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pic>
        <p:nvPicPr>
          <p:cNvPr id="8" name="Picture 7">
            <a:extLst>
              <a:ext uri="{FF2B5EF4-FFF2-40B4-BE49-F238E27FC236}">
                <a16:creationId xmlns:a16="http://schemas.microsoft.com/office/drawing/2014/main" id="{F8747C00-5C5D-4339-8E3C-82EDF8A2FCD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58072" y="1326365"/>
            <a:ext cx="10290940" cy="2292295"/>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US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Canada</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8.2. Europe (By Vehicle Type, By Autonomous Level)</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8.2.1. UK</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8.2.2. Germany</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8.2.3. Spain</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0">
                          <a:solidFill>
                            <a:srgbClr val="000000"/>
                          </a:solidFill>
                          <a:latin typeface="Pooppins"/>
                        </a:defRPr>
                      </a:pPr>
                      <a:r>
                        <a:t>                    8.2.4. France</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8.2.5. Italy</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8.2.6. Rest of Europe</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0">
                          <a:solidFill>
                            <a:srgbClr val="000000"/>
                          </a:solidFill>
                          <a:latin typeface="Pooppins"/>
                        </a:defRPr>
                      </a:pPr>
                      <a:r>
                        <a:t>          8.3. Asia-Pacific (By Vehicle Type, By Autonomous Level)</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8.3.1. China</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8.3.2. India</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0">
                          <a:solidFill>
                            <a:srgbClr val="000000"/>
                          </a:solidFill>
                          <a:latin typeface="Pooppins"/>
                        </a:defRPr>
                      </a:pPr>
                      <a:r>
                        <a:t>                    8.3.3. Japan</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8.4. Latin America (By Vehicle Type, By Autonomous Level)</a:t>
                      </a:r>
                    </a:p>
                  </a:txBody>
                  <a:tcPr>
                    <a:noFill/>
                    <a:lnL>
                      <a:noFill/>
                    </a:lnL>
                    <a:lnR>
                      <a:noFill/>
                    </a:lnR>
                    <a:lnT>
                      <a:noFill/>
                    </a:lnT>
                    <a:lnB>
                      <a:noFill/>
                    </a:lnB>
                  </a:tcPr>
                </a:tc>
              </a:tr>
              <a:tr h="349632">
                <a:tc>
                  <a:txBody>
                    <a:bodyPr/>
                    <a:lstStyle/>
                    <a:p>
                      <a:pPr>
                        <a:defRPr sz="1100" b="0">
                          <a:solidFill>
                            <a:srgbClr val="000000"/>
                          </a:solidFill>
                          <a:latin typeface="Pooppins"/>
                        </a:defRPr>
                      </a:pPr>
                      <a:r>
                        <a:t>          8.1. North America (By Vehicle Type, By Autonomous Level)</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8.4.2. Mexico</a:t>
                      </a:r>
                    </a:p>
                  </a:txBody>
                  <a:tcPr>
                    <a:noFill/>
                    <a:lnL>
                      <a:noFill/>
                    </a:lnL>
                    <a:lnR>
                      <a:noFill/>
                    </a:lnR>
                    <a:lnT>
                      <a:noFill/>
                    </a:lnT>
                    <a:lnB>
                      <a:noFill/>
                    </a:lnB>
                  </a:tcPr>
                </a:tc>
                <a:tc>
                  <a:txBody>
                    <a:bodyPr/>
                    <a:lstStyle/>
                    <a:p>
                      <a:pPr>
                        <a:defRPr sz="1100" b="0">
                          <a:solidFill>
                            <a:srgbClr val="000000"/>
                          </a:solidFill>
                          <a:latin typeface="Pooppins"/>
                        </a:defRPr>
                      </a:pPr>
                      <a:r>
                        <a:t>                    10.1.4.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8.5. Middle East &amp; Africa (By Vehicle Type, By Autonomous Level)</a:t>
                      </a:r>
                    </a:p>
                  </a:txBody>
                  <a:tcPr>
                    <a:noFill/>
                    <a:lnL>
                      <a:noFill/>
                    </a:lnL>
                    <a:lnR>
                      <a:noFill/>
                    </a:lnR>
                    <a:lnT>
                      <a:noFill/>
                    </a:lnT>
                    <a:lnB>
                      <a:noFill/>
                    </a:lnB>
                  </a:tcPr>
                </a:tc>
                <a:tc>
                  <a:txBody>
                    <a:bodyPr/>
                    <a:lstStyle/>
                    <a:p>
                      <a:pPr>
                        <a:defRPr sz="1100" b="0">
                          <a:solidFill>
                            <a:srgbClr val="000000"/>
                          </a:solidFill>
                          <a:latin typeface="Pooppins"/>
                        </a:defRPr>
                      </a:pPr>
                      <a:r>
                        <a:t>          10.2. Apple Inc.</a:t>
                      </a:r>
                    </a:p>
                  </a:txBody>
                  <a:tcPr>
                    <a:noFill/>
                    <a:lnL>
                      <a:noFill/>
                    </a:lnL>
                    <a:lnR>
                      <a:noFill/>
                    </a:lnR>
                    <a:lnT>
                      <a:noFill/>
                    </a:lnT>
                    <a:lnB>
                      <a:noFill/>
                    </a:lnB>
                  </a:tcPr>
                </a:tc>
              </a:tr>
              <a:tr h="349623">
                <a:tc>
                  <a:txBody>
                    <a:bodyPr/>
                    <a:lstStyle/>
                    <a:p>
                      <a:pPr>
                        <a:defRPr sz="1100" b="0">
                          <a:solidFill>
                            <a:srgbClr val="000000"/>
                          </a:solidFill>
                          <a:latin typeface="Pooppins"/>
                        </a:defRPr>
                      </a:pPr>
                      <a:r>
                        <a:t>                    8.5.1. GCC Countries</a:t>
                      </a:r>
                    </a:p>
                  </a:txBody>
                  <a:tcPr>
                    <a:noFill/>
                    <a:lnL>
                      <a:noFill/>
                    </a:lnL>
                    <a:lnR>
                      <a:noFill/>
                    </a:lnR>
                    <a:lnT>
                      <a:noFill/>
                    </a:lnT>
                    <a:lnB>
                      <a:noFill/>
                    </a:lnB>
                  </a:tcPr>
                </a:tc>
                <a:tc>
                  <a:txBody>
                    <a:bodyPr/>
                    <a:lstStyle/>
                    <a:p>
                      <a:pPr>
                        <a:defRPr sz="1100" b="0">
                          <a:solidFill>
                            <a:srgbClr val="000000"/>
                          </a:solidFill>
                          <a:latin typeface="Pooppins"/>
                        </a:defRPr>
                      </a:pPr>
                      <a:r>
                        <a:t>          10.3. Microsoft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8.5.2. South Africa</a:t>
                      </a:r>
                    </a:p>
                  </a:txBody>
                  <a:tcPr>
                    <a:noFill/>
                    <a:lnL>
                      <a:noFill/>
                    </a:lnL>
                    <a:lnR>
                      <a:noFill/>
                    </a:lnR>
                    <a:lnT>
                      <a:noFill/>
                    </a:lnT>
                    <a:lnB>
                      <a:noFill/>
                    </a:lnB>
                  </a:tcPr>
                </a:tc>
                <a:tc>
                  <a:txBody>
                    <a:bodyPr/>
                    <a:lstStyle/>
                    <a:p>
                      <a:pPr>
                        <a:defRPr sz="1100" b="0">
                          <a:solidFill>
                            <a:srgbClr val="000000"/>
                          </a:solidFill>
                          <a:latin typeface="Pooppins"/>
                        </a:defRPr>
                      </a:pPr>
                      <a:r>
                        <a:t>          10.4. Google LLC</a:t>
                      </a:r>
                    </a:p>
                  </a:txBody>
                  <a:tcPr>
                    <a:noFill/>
                    <a:lnL>
                      <a:noFill/>
                    </a:lnL>
                    <a:lnR>
                      <a:noFill/>
                    </a:lnR>
                    <a:lnT>
                      <a:noFill/>
                    </a:lnT>
                    <a:lnB>
                      <a:noFill/>
                    </a:lnB>
                  </a:tcPr>
                </a:tc>
              </a:tr>
              <a:tr h="349623">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10.5. Amazon.com Inc.</a:t>
                      </a:r>
                    </a:p>
                  </a:txBody>
                  <a:tcPr>
                    <a:noFill/>
                    <a:lnL>
                      <a:noFill/>
                    </a:lnL>
                    <a:lnR>
                      <a:noFill/>
                    </a:lnR>
                    <a:lnT>
                      <a:noFill/>
                    </a:lnT>
                    <a:lnB>
                      <a:noFill/>
                    </a:lnB>
                  </a:tcPr>
                </a:tc>
              </a:tr>
              <a:tr h="349623">
                <a:tc>
                  <a:txBody>
                    <a:bodyPr/>
                    <a:lstStyle/>
                    <a:p>
                      <a:pPr>
                        <a:defRPr sz="1100" b="1">
                          <a:solidFill>
                            <a:srgbClr val="7030A0"/>
                          </a:solidFill>
                          <a:latin typeface="Pooppins"/>
                        </a:defRPr>
                      </a:pPr>
                      <a:r>
                        <a:t>9. Competitive Dashboard</a:t>
                      </a:r>
                    </a:p>
                  </a:txBody>
                  <a:tcPr>
                    <a:noFill/>
                    <a:lnL>
                      <a:noFill/>
                    </a:lnL>
                    <a:lnR>
                      <a:noFill/>
                    </a:lnR>
                    <a:lnT>
                      <a:noFill/>
                    </a:lnT>
                    <a:lnB>
                      <a:noFill/>
                    </a:lnB>
                  </a:tcPr>
                </a:tc>
                <a:tc>
                  <a:txBody>
                    <a:bodyPr/>
                    <a:lstStyle/>
                    <a:p>
                      <a:pPr>
                        <a:defRPr sz="1100" b="0">
                          <a:solidFill>
                            <a:srgbClr val="000000"/>
                          </a:solidFill>
                          <a:latin typeface="Pooppins"/>
                        </a:defRPr>
                      </a:pPr>
                      <a:r>
                        <a:t>          10.6. Tesla Inc.</a:t>
                      </a:r>
                    </a:p>
                  </a:txBody>
                  <a:tcPr>
                    <a:noFill/>
                    <a:lnL>
                      <a:noFill/>
                    </a:lnL>
                    <a:lnR>
                      <a:noFill/>
                    </a:lnR>
                    <a:lnT>
                      <a:noFill/>
                    </a:lnT>
                    <a:lnB>
                      <a:noFill/>
                    </a:lnB>
                  </a:tcPr>
                </a:tc>
              </a:tr>
              <a:tr h="349623">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 Beijing DIDI</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14186</TotalTime>
  <Words>2432</Words>
  <Application>Microsoft Office PowerPoint</Application>
  <PresentationFormat>Widescreen</PresentationFormat>
  <Paragraphs>498</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110</cp:revision>
  <dcterms:created xsi:type="dcterms:W3CDTF">2024-08-12T13:13:25Z</dcterms:created>
  <dcterms:modified xsi:type="dcterms:W3CDTF">2025-09-17T08:02:40Z</dcterms:modified>
</cp:coreProperties>
</file>